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73" r:id="rId7"/>
    <p:sldId id="274" r:id="rId8"/>
    <p:sldId id="275" r:id="rId9"/>
    <p:sldId id="276" r:id="rId10"/>
    <p:sldId id="277" r:id="rId11"/>
    <p:sldId id="279" r:id="rId12"/>
    <p:sldId id="270" r:id="rId13"/>
    <p:sldId id="278" r:id="rId14"/>
    <p:sldId id="271" r:id="rId15"/>
    <p:sldId id="272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EFF88-FBC2-4A9D-8515-CAE1D99C6514}" type="datetimeFigureOut">
              <a:rPr lang="it-IT"/>
              <a:pPr>
                <a:defRPr/>
              </a:pPr>
              <a:t>03/10/2012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71F4-3EA7-42C9-80F2-4E48C323C6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83CD-36DB-472A-8BD8-E14C1E3670AB}" type="datetimeFigureOut">
              <a:rPr lang="it-IT"/>
              <a:pPr>
                <a:defRPr/>
              </a:pPr>
              <a:t>03/10/2012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0362-8642-4DA3-90ED-11A413E35B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DDA0C-3A8C-48AA-965A-3CD53A7628EE}" type="datetimeFigureOut">
              <a:rPr lang="it-IT"/>
              <a:pPr>
                <a:defRPr/>
              </a:pPr>
              <a:t>03/10/2012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6974-121C-4FDB-8E20-6DCE3B2873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8C1E6-419C-4339-B26C-B2AA136FB46D}" type="datetimeFigureOut">
              <a:rPr lang="it-IT"/>
              <a:pPr>
                <a:defRPr/>
              </a:pPr>
              <a:t>03/10/2012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E1D3-7A44-4883-988F-129353F51C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2429F-CB9E-49FD-A356-AB1CF5F96A97}" type="datetimeFigureOut">
              <a:rPr lang="it-IT"/>
              <a:pPr>
                <a:defRPr/>
              </a:pPr>
              <a:t>03/10/2012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CD1F-4BE5-4BD9-989C-FD148C7DFD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BE66-F9F6-4C5A-A6A6-D0E64153ABC0}" type="datetimeFigureOut">
              <a:rPr lang="it-IT"/>
              <a:pPr>
                <a:defRPr/>
              </a:pPr>
              <a:t>03/10/2012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4B99D-DAF8-4839-8F6D-C90431039A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8889-BC31-4EAD-8190-5B4A26D0C396}" type="datetimeFigureOut">
              <a:rPr lang="it-IT"/>
              <a:pPr>
                <a:defRPr/>
              </a:pPr>
              <a:t>03/10/2012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FE37-843F-48B0-A573-71F1538946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A4826-C88D-43F5-88A7-5A5EDF88F495}" type="datetimeFigureOut">
              <a:rPr lang="it-IT"/>
              <a:pPr>
                <a:defRPr/>
              </a:pPr>
              <a:t>03/10/2012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FC0C-5670-4198-82E5-1EEBE963E4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2145-BCEA-4BAA-9943-DD89B46A15B4}" type="datetimeFigureOut">
              <a:rPr lang="it-IT"/>
              <a:pPr>
                <a:defRPr/>
              </a:pPr>
              <a:t>03/10/2012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D8F9-2891-44EC-8945-F852AFE9F8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5DD6-9A08-4A66-B18C-DB7AA87CF8C8}" type="datetimeFigureOut">
              <a:rPr lang="it-IT"/>
              <a:pPr>
                <a:defRPr/>
              </a:pPr>
              <a:t>03/10/2012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24879-AEE7-4297-8151-DADE1CFF85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2B51-197D-4CE9-A807-328C809B8D69}" type="datetimeFigureOut">
              <a:rPr lang="it-IT"/>
              <a:pPr>
                <a:defRPr/>
              </a:pPr>
              <a:t>03/10/2012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9304D-9B70-4E76-A887-9937A0CCA1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B996D0-DC25-4191-9315-0D1583E9577E}" type="datetimeFigureOut">
              <a:rPr lang="it-IT"/>
              <a:pPr>
                <a:defRPr/>
              </a:pPr>
              <a:t>03/10/2012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06CA1D-015E-4E6B-8D6C-56B91A82AB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ctrTitle"/>
          </p:nvPr>
        </p:nvSpPr>
        <p:spPr>
          <a:xfrm>
            <a:off x="1258888" y="1844675"/>
            <a:ext cx="7772400" cy="1470025"/>
          </a:xfrm>
        </p:spPr>
        <p:txBody>
          <a:bodyPr/>
          <a:lstStyle/>
          <a:p>
            <a:r>
              <a:rPr lang="it-IT" sz="6000" b="1" smtClean="0">
                <a:latin typeface="Gill Sans MT"/>
              </a:rPr>
              <a:t>IMPRESA DIGITALE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Nuove Tecnologie Digitali per le Piccole e Medie Imprese</a:t>
            </a:r>
            <a:endParaRPr lang="it-IT" dirty="0"/>
          </a:p>
        </p:txBody>
      </p:sp>
      <p:pic>
        <p:nvPicPr>
          <p:cNvPr id="13315" name="Immagine 4" descr="48_295_BannerAD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6122988"/>
            <a:ext cx="13541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mmagine 5" descr="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15888"/>
            <a:ext cx="21097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magine 6" descr="marchio CM in 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117475"/>
            <a:ext cx="16017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magin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5876925"/>
            <a:ext cx="25193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Immagine 8" descr="unioncamere Logo alta risoluzion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575" y="260350"/>
            <a:ext cx="17859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Immagin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" y="1920875"/>
            <a:ext cx="12350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contenuto 2"/>
          <p:cNvSpPr>
            <a:spLocks noGrp="1"/>
          </p:cNvSpPr>
          <p:nvPr>
            <p:ph idx="1"/>
          </p:nvPr>
        </p:nvSpPr>
        <p:spPr>
          <a:xfrm>
            <a:off x="1979613" y="-200025"/>
            <a:ext cx="5040312" cy="24765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it-IT" sz="8000" b="1" smtClean="0">
                <a:solidFill>
                  <a:schemeClr val="bg1"/>
                </a:solidFill>
                <a:latin typeface="Gill Sans MT"/>
              </a:rPr>
              <a:t>Smart Building</a:t>
            </a:r>
          </a:p>
        </p:txBody>
      </p:sp>
      <p:sp>
        <p:nvSpPr>
          <p:cNvPr id="22531" name="Titolo 1"/>
          <p:cNvSpPr>
            <a:spLocks noGrp="1"/>
          </p:cNvSpPr>
          <p:nvPr>
            <p:ph type="title"/>
          </p:nvPr>
        </p:nvSpPr>
        <p:spPr>
          <a:xfrm>
            <a:off x="-468313" y="5886450"/>
            <a:ext cx="3754438" cy="1143000"/>
          </a:xfrm>
        </p:spPr>
        <p:txBody>
          <a:bodyPr/>
          <a:lstStyle/>
          <a:p>
            <a:r>
              <a:rPr lang="it-IT" sz="5000" b="1" smtClean="0">
                <a:solidFill>
                  <a:schemeClr val="bg1"/>
                </a:solidFill>
              </a:rPr>
              <a:t>Misura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/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 noGrp="1"/>
          </p:cNvSpPr>
          <p:nvPr>
            <p:ph idx="1"/>
          </p:nvPr>
        </p:nvSpPr>
        <p:spPr>
          <a:xfrm>
            <a:off x="3419475" y="4408488"/>
            <a:ext cx="5689600" cy="2476500"/>
          </a:xfrm>
        </p:spPr>
        <p:txBody>
          <a:bodyPr/>
          <a:lstStyle/>
          <a:p>
            <a:pPr marL="0" indent="0" algn="r">
              <a:spcBef>
                <a:spcPct val="0"/>
              </a:spcBef>
              <a:buFont typeface="Arial" charset="0"/>
              <a:buNone/>
            </a:pPr>
            <a:r>
              <a:rPr lang="it-IT" sz="8000" b="1" smtClean="0">
                <a:solidFill>
                  <a:schemeClr val="bg1"/>
                </a:solidFill>
                <a:latin typeface="Gill Sans MT"/>
              </a:rPr>
              <a:t>Produzione Digitale</a:t>
            </a:r>
          </a:p>
        </p:txBody>
      </p:sp>
      <p:sp>
        <p:nvSpPr>
          <p:cNvPr id="23555" name="Titolo 1"/>
          <p:cNvSpPr>
            <a:spLocks noGrp="1"/>
          </p:cNvSpPr>
          <p:nvPr>
            <p:ph type="title"/>
          </p:nvPr>
        </p:nvSpPr>
        <p:spPr>
          <a:xfrm>
            <a:off x="-334963" y="-234950"/>
            <a:ext cx="3754438" cy="1143000"/>
          </a:xfrm>
        </p:spPr>
        <p:txBody>
          <a:bodyPr/>
          <a:lstStyle/>
          <a:p>
            <a:r>
              <a:rPr lang="it-IT" sz="5000" b="1" smtClean="0">
                <a:solidFill>
                  <a:schemeClr val="bg1"/>
                </a:solidFill>
              </a:rPr>
              <a:t>Misura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6000" b="1" dirty="0" smtClean="0">
                <a:latin typeface="Gill Sans MT" pitchFamily="34" charset="0"/>
              </a:rPr>
              <a:t>Spese ammissibili</a:t>
            </a:r>
            <a:br>
              <a:rPr lang="it-IT" sz="6000" b="1" dirty="0" smtClean="0">
                <a:latin typeface="Gill Sans MT" pitchFamily="34" charset="0"/>
              </a:rPr>
            </a:br>
            <a:r>
              <a:rPr lang="it-IT" sz="6000" b="1" dirty="0" smtClean="0">
                <a:latin typeface="Gill Sans MT" pitchFamily="34" charset="0"/>
              </a:rPr>
              <a:t>Misure A e B</a:t>
            </a:r>
            <a:endParaRPr lang="it-IT" sz="6000" b="1" dirty="0">
              <a:latin typeface="Gill Sans M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537075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8800" dirty="0" smtClean="0">
                <a:latin typeface="Gill Sans MT" pitchFamily="34" charset="0"/>
              </a:rPr>
              <a:t>A.1</a:t>
            </a:r>
            <a:r>
              <a:rPr lang="it-IT" sz="8800" dirty="0">
                <a:latin typeface="Gill Sans MT" pitchFamily="34" charset="0"/>
              </a:rPr>
              <a:t>. Acquisto di connettività dedicata;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8800" dirty="0">
                <a:latin typeface="Gill Sans MT" pitchFamily="34" charset="0"/>
              </a:rPr>
              <a:t>A.2. Acquisto di dispositivi e servizi infrastrutturali (hardware, networking, digitalizzazione, </a:t>
            </a:r>
            <a:r>
              <a:rPr lang="it-IT" sz="8800" dirty="0" err="1">
                <a:latin typeface="Gill Sans MT" pitchFamily="34" charset="0"/>
              </a:rPr>
              <a:t>storage</a:t>
            </a:r>
            <a:r>
              <a:rPr lang="it-IT" sz="8800" dirty="0">
                <a:latin typeface="Gill Sans MT" pitchFamily="34" charset="0"/>
              </a:rPr>
              <a:t>, potenza di calcolo, ecc.), nel </a:t>
            </a:r>
            <a:r>
              <a:rPr lang="it-IT" sz="8800" b="1" dirty="0">
                <a:latin typeface="Gill Sans MT" pitchFamily="34" charset="0"/>
              </a:rPr>
              <a:t>limite del 10% </a:t>
            </a:r>
            <a:r>
              <a:rPr lang="it-IT" sz="8800" dirty="0">
                <a:latin typeface="Gill Sans MT" pitchFamily="34" charset="0"/>
              </a:rPr>
              <a:t>del totale dei costi ammissibili del progetto;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8800" dirty="0">
                <a:latin typeface="Gill Sans MT" pitchFamily="34" charset="0"/>
              </a:rPr>
              <a:t>A.3. Acquisto di licenze software;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8800" dirty="0">
                <a:latin typeface="Gill Sans MT" pitchFamily="34" charset="0"/>
              </a:rPr>
              <a:t>A.4. Acquisto di servizi di </a:t>
            </a:r>
            <a:r>
              <a:rPr lang="it-IT" sz="8800" dirty="0" err="1">
                <a:latin typeface="Gill Sans MT" pitchFamily="34" charset="0"/>
              </a:rPr>
              <a:t>system</a:t>
            </a:r>
            <a:r>
              <a:rPr lang="it-IT" sz="8800" dirty="0">
                <a:latin typeface="Gill Sans MT" pitchFamily="34" charset="0"/>
              </a:rPr>
              <a:t> </a:t>
            </a:r>
            <a:r>
              <a:rPr lang="it-IT" sz="8800" dirty="0" err="1">
                <a:latin typeface="Gill Sans MT" pitchFamily="34" charset="0"/>
              </a:rPr>
              <a:t>integration</a:t>
            </a:r>
            <a:r>
              <a:rPr lang="it-IT" sz="8800" dirty="0">
                <a:latin typeface="Gill Sans MT" pitchFamily="34" charset="0"/>
              </a:rPr>
              <a:t> applicativa; </a:t>
            </a:r>
          </a:p>
        </p:txBody>
      </p:sp>
      <p:pic>
        <p:nvPicPr>
          <p:cNvPr id="24579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44450"/>
            <a:ext cx="12334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6362700"/>
            <a:ext cx="15113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b="1" smtClean="0">
                <a:latin typeface="Gill Sans MT"/>
              </a:rPr>
              <a:t>Spese ammissibili</a:t>
            </a:r>
            <a:br>
              <a:rPr lang="it-IT" sz="5400" b="1" smtClean="0">
                <a:latin typeface="Gill Sans MT"/>
              </a:rPr>
            </a:br>
            <a:r>
              <a:rPr lang="it-IT" sz="5400" b="1" smtClean="0">
                <a:latin typeface="Gill Sans MT"/>
              </a:rPr>
              <a:t>Misure A e B</a:t>
            </a:r>
            <a:endParaRPr lang="it-IT" sz="5400" smtClean="0"/>
          </a:p>
        </p:txBody>
      </p:sp>
      <p:sp>
        <p:nvSpPr>
          <p:cNvPr id="25602" name="Segnaposto contenuto 2"/>
          <p:cNvSpPr>
            <a:spLocks noGrp="1"/>
          </p:cNvSpPr>
          <p:nvPr>
            <p:ph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r>
              <a:rPr lang="it-IT" sz="3300" smtClean="0">
                <a:latin typeface="Gill Sans MT"/>
              </a:rPr>
              <a:t>A.5. Acquisto di servizi per lo sviluppo di software e applicazioni digitali; </a:t>
            </a:r>
          </a:p>
          <a:p>
            <a:r>
              <a:rPr lang="it-IT" sz="3300" smtClean="0">
                <a:latin typeface="Gill Sans MT"/>
              </a:rPr>
              <a:t>A.6. Acquisto di dispositivi e servizi per la creazione e l’uso di ambienti tridimensionali; </a:t>
            </a:r>
          </a:p>
          <a:p>
            <a:r>
              <a:rPr lang="it-IT" sz="3300" smtClean="0">
                <a:latin typeface="Gill Sans MT"/>
              </a:rPr>
              <a:t>A.7. Acquisto di servizi di formazione nell’ambito delle tecnologie digitali, (solo per progetti con importi di spesa totale superiori a 18.000 €, </a:t>
            </a:r>
            <a:r>
              <a:rPr lang="it-IT" sz="3300" b="1" smtClean="0">
                <a:latin typeface="Gill Sans MT"/>
              </a:rPr>
              <a:t>nel limite del 20%)</a:t>
            </a:r>
            <a:endParaRPr lang="it-IT" sz="3300" smtClean="0"/>
          </a:p>
        </p:txBody>
      </p:sp>
      <p:pic>
        <p:nvPicPr>
          <p:cNvPr id="25603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12350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6362700"/>
            <a:ext cx="15113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2000" b="1" smtClean="0">
                <a:solidFill>
                  <a:schemeClr val="bg1"/>
                </a:solidFill>
                <a:latin typeface="Gill Sans MT"/>
              </a:rPr>
              <a:t>Misura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contenuto 2"/>
          <p:cNvSpPr>
            <a:spLocks noGrp="1"/>
          </p:cNvSpPr>
          <p:nvPr>
            <p:ph idx="1"/>
          </p:nvPr>
        </p:nvSpPr>
        <p:spPr>
          <a:xfrm>
            <a:off x="3419475" y="-200025"/>
            <a:ext cx="5689600" cy="2476500"/>
          </a:xfrm>
        </p:spPr>
        <p:txBody>
          <a:bodyPr/>
          <a:lstStyle/>
          <a:p>
            <a:pPr marL="0" indent="0" algn="r">
              <a:spcBef>
                <a:spcPct val="0"/>
              </a:spcBef>
              <a:buFont typeface="Arial" charset="0"/>
              <a:buNone/>
            </a:pPr>
            <a:r>
              <a:rPr lang="it-IT" sz="7000" b="1" smtClean="0">
                <a:solidFill>
                  <a:schemeClr val="bg1"/>
                </a:solidFill>
                <a:latin typeface="Gill Sans MT"/>
              </a:rPr>
              <a:t>Smart &amp; Digital Factories</a:t>
            </a:r>
          </a:p>
        </p:txBody>
      </p:sp>
      <p:sp>
        <p:nvSpPr>
          <p:cNvPr id="27651" name="Titolo 1"/>
          <p:cNvSpPr>
            <a:spLocks noGrp="1"/>
          </p:cNvSpPr>
          <p:nvPr>
            <p:ph type="title"/>
          </p:nvPr>
        </p:nvSpPr>
        <p:spPr>
          <a:xfrm>
            <a:off x="-263525" y="5454650"/>
            <a:ext cx="3756025" cy="1143000"/>
          </a:xfrm>
        </p:spPr>
        <p:txBody>
          <a:bodyPr/>
          <a:lstStyle/>
          <a:p>
            <a:r>
              <a:rPr lang="it-IT" sz="5000" b="1" smtClean="0">
                <a:solidFill>
                  <a:schemeClr val="bg1"/>
                </a:solidFill>
              </a:rPr>
              <a:t>Misura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/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contenuto 2"/>
          <p:cNvSpPr>
            <a:spLocks noGrp="1"/>
          </p:cNvSpPr>
          <p:nvPr>
            <p:ph idx="1"/>
          </p:nvPr>
        </p:nvSpPr>
        <p:spPr>
          <a:xfrm>
            <a:off x="3419475" y="4695825"/>
            <a:ext cx="5689600" cy="2478088"/>
          </a:xfrm>
        </p:spPr>
        <p:txBody>
          <a:bodyPr/>
          <a:lstStyle/>
          <a:p>
            <a:pPr marL="0" indent="0" algn="r">
              <a:spcBef>
                <a:spcPct val="0"/>
              </a:spcBef>
              <a:buFont typeface="Arial" charset="0"/>
              <a:buNone/>
            </a:pPr>
            <a:r>
              <a:rPr lang="it-IT" sz="7000" b="1" smtClean="0">
                <a:solidFill>
                  <a:schemeClr val="bg1"/>
                </a:solidFill>
                <a:latin typeface="Gill Sans MT"/>
              </a:rPr>
              <a:t>Smart Asset Management</a:t>
            </a:r>
          </a:p>
        </p:txBody>
      </p:sp>
      <p:sp>
        <p:nvSpPr>
          <p:cNvPr id="28675" name="Titolo 1"/>
          <p:cNvSpPr>
            <a:spLocks noGrp="1"/>
          </p:cNvSpPr>
          <p:nvPr>
            <p:ph type="title"/>
          </p:nvPr>
        </p:nvSpPr>
        <p:spPr>
          <a:xfrm>
            <a:off x="-263525" y="-171450"/>
            <a:ext cx="3756025" cy="1143000"/>
          </a:xfrm>
        </p:spPr>
        <p:txBody>
          <a:bodyPr/>
          <a:lstStyle/>
          <a:p>
            <a:r>
              <a:rPr lang="it-IT" sz="5000" b="1" smtClean="0">
                <a:solidFill>
                  <a:schemeClr val="bg1"/>
                </a:solidFill>
              </a:rPr>
              <a:t>Misura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contenuto 2"/>
          <p:cNvSpPr>
            <a:spLocks noGrp="1"/>
          </p:cNvSpPr>
          <p:nvPr>
            <p:ph idx="1"/>
          </p:nvPr>
        </p:nvSpPr>
        <p:spPr>
          <a:xfrm>
            <a:off x="3132138" y="-100013"/>
            <a:ext cx="5688012" cy="2478088"/>
          </a:xfrm>
        </p:spPr>
        <p:txBody>
          <a:bodyPr/>
          <a:lstStyle/>
          <a:p>
            <a:pPr marL="0" indent="0" algn="r">
              <a:spcBef>
                <a:spcPct val="0"/>
              </a:spcBef>
              <a:buFont typeface="Arial" charset="0"/>
              <a:buNone/>
            </a:pPr>
            <a:r>
              <a:rPr lang="it-IT" sz="7000" b="1" smtClean="0">
                <a:solidFill>
                  <a:schemeClr val="bg1"/>
                </a:solidFill>
                <a:latin typeface="Gill Sans MT"/>
              </a:rPr>
              <a:t>Safety</a:t>
            </a:r>
          </a:p>
        </p:txBody>
      </p:sp>
      <p:sp>
        <p:nvSpPr>
          <p:cNvPr id="29699" name="Titolo 1"/>
          <p:cNvSpPr>
            <a:spLocks noGrp="1"/>
          </p:cNvSpPr>
          <p:nvPr>
            <p:ph type="title"/>
          </p:nvPr>
        </p:nvSpPr>
        <p:spPr>
          <a:xfrm>
            <a:off x="-541338" y="-26988"/>
            <a:ext cx="3756026" cy="1143001"/>
          </a:xfrm>
        </p:spPr>
        <p:txBody>
          <a:bodyPr/>
          <a:lstStyle/>
          <a:p>
            <a:r>
              <a:rPr lang="it-IT" sz="5000" b="1" smtClean="0">
                <a:solidFill>
                  <a:schemeClr val="bg1"/>
                </a:solidFill>
              </a:rPr>
              <a:t>Misura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contenuto 2"/>
          <p:cNvSpPr>
            <a:spLocks noGrp="1"/>
          </p:cNvSpPr>
          <p:nvPr>
            <p:ph idx="1"/>
          </p:nvPr>
        </p:nvSpPr>
        <p:spPr>
          <a:xfrm>
            <a:off x="3132138" y="-100013"/>
            <a:ext cx="5688012" cy="2478088"/>
          </a:xfrm>
        </p:spPr>
        <p:txBody>
          <a:bodyPr/>
          <a:lstStyle/>
          <a:p>
            <a:pPr marL="0" indent="0" algn="r">
              <a:spcBef>
                <a:spcPct val="0"/>
              </a:spcBef>
              <a:buFont typeface="Arial" charset="0"/>
              <a:buNone/>
            </a:pPr>
            <a:r>
              <a:rPr lang="it-IT" sz="7000" b="1" smtClean="0">
                <a:solidFill>
                  <a:schemeClr val="bg1"/>
                </a:solidFill>
                <a:latin typeface="Gill Sans MT"/>
              </a:rPr>
              <a:t>Smart Mobility</a:t>
            </a:r>
          </a:p>
        </p:txBody>
      </p:sp>
      <p:sp>
        <p:nvSpPr>
          <p:cNvPr id="30723" name="Titolo 1"/>
          <p:cNvSpPr>
            <a:spLocks noGrp="1"/>
          </p:cNvSpPr>
          <p:nvPr>
            <p:ph type="title"/>
          </p:nvPr>
        </p:nvSpPr>
        <p:spPr>
          <a:xfrm>
            <a:off x="-541338" y="-26988"/>
            <a:ext cx="3756026" cy="1143001"/>
          </a:xfrm>
        </p:spPr>
        <p:txBody>
          <a:bodyPr/>
          <a:lstStyle/>
          <a:p>
            <a:r>
              <a:rPr lang="it-IT" sz="5000" b="1" smtClean="0">
                <a:solidFill>
                  <a:schemeClr val="bg1"/>
                </a:solidFill>
              </a:rPr>
              <a:t>Misura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contenuto 2"/>
          <p:cNvSpPr>
            <a:spLocks noGrp="1"/>
          </p:cNvSpPr>
          <p:nvPr>
            <p:ph idx="1"/>
          </p:nvPr>
        </p:nvSpPr>
        <p:spPr>
          <a:xfrm>
            <a:off x="-757238" y="-242888"/>
            <a:ext cx="8929688" cy="2476501"/>
          </a:xfrm>
        </p:spPr>
        <p:txBody>
          <a:bodyPr/>
          <a:lstStyle/>
          <a:p>
            <a:pPr marL="0" indent="0" algn="r">
              <a:spcBef>
                <a:spcPct val="0"/>
              </a:spcBef>
              <a:buFont typeface="Arial" charset="0"/>
              <a:buNone/>
            </a:pPr>
            <a:r>
              <a:rPr lang="it-IT" sz="7000" b="1" smtClean="0">
                <a:solidFill>
                  <a:schemeClr val="bg1"/>
                </a:solidFill>
                <a:latin typeface="Gill Sans MT"/>
              </a:rPr>
              <a:t>Smart Energy Management</a:t>
            </a:r>
          </a:p>
        </p:txBody>
      </p:sp>
      <p:sp>
        <p:nvSpPr>
          <p:cNvPr id="31747" name="Titolo 1"/>
          <p:cNvSpPr>
            <a:spLocks noGrp="1"/>
          </p:cNvSpPr>
          <p:nvPr>
            <p:ph type="title"/>
          </p:nvPr>
        </p:nvSpPr>
        <p:spPr>
          <a:xfrm>
            <a:off x="5857875" y="5229225"/>
            <a:ext cx="3754438" cy="1143000"/>
          </a:xfrm>
        </p:spPr>
        <p:txBody>
          <a:bodyPr/>
          <a:lstStyle/>
          <a:p>
            <a:r>
              <a:rPr lang="it-IT" sz="5000" b="1" smtClean="0">
                <a:solidFill>
                  <a:schemeClr val="bg1"/>
                </a:solidFill>
              </a:rPr>
              <a:t>Misura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5426075" y="274638"/>
            <a:ext cx="3754438" cy="1143000"/>
          </a:xfrm>
        </p:spPr>
        <p:txBody>
          <a:bodyPr/>
          <a:lstStyle/>
          <a:p>
            <a:r>
              <a:rPr lang="it-IT" sz="5000" b="1" smtClean="0">
                <a:solidFill>
                  <a:schemeClr val="bg1"/>
                </a:solidFill>
              </a:rPr>
              <a:t>Misura 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365625"/>
            <a:ext cx="8229600" cy="24479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000" b="1" dirty="0" err="1" smtClean="0">
                <a:solidFill>
                  <a:schemeClr val="bg1"/>
                </a:solidFill>
                <a:latin typeface="Gill Sans MT" pitchFamily="34" charset="0"/>
              </a:rPr>
              <a:t>Cloud</a:t>
            </a:r>
            <a:r>
              <a:rPr lang="it-IT" sz="8000" b="1" dirty="0" smtClean="0">
                <a:solidFill>
                  <a:schemeClr val="bg1"/>
                </a:solidFill>
                <a:latin typeface="Gill Sans MT" pitchFamily="34" charset="0"/>
              </a:rPr>
              <a:t> Computing</a:t>
            </a:r>
            <a:endParaRPr lang="it-IT" sz="80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5122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Segnaposto contenuto 2"/>
          <p:cNvSpPr>
            <a:spLocks noGrp="1"/>
          </p:cNvSpPr>
          <p:nvPr>
            <p:ph idx="1"/>
          </p:nvPr>
        </p:nvSpPr>
        <p:spPr>
          <a:xfrm>
            <a:off x="107950" y="3471863"/>
            <a:ext cx="8928100" cy="2478087"/>
          </a:xfrm>
        </p:spPr>
        <p:txBody>
          <a:bodyPr/>
          <a:lstStyle/>
          <a:p>
            <a:pPr marL="0" indent="0" algn="r">
              <a:spcBef>
                <a:spcPct val="0"/>
              </a:spcBef>
              <a:buFont typeface="Arial" charset="0"/>
              <a:buNone/>
            </a:pPr>
            <a:r>
              <a:rPr lang="it-IT" sz="7000" b="1" smtClean="0">
                <a:latin typeface="Gill Sans MT"/>
              </a:rPr>
              <a:t>Smart </a:t>
            </a:r>
          </a:p>
          <a:p>
            <a:pPr marL="0" indent="0" algn="r">
              <a:spcBef>
                <a:spcPct val="0"/>
              </a:spcBef>
              <a:buFont typeface="Arial" charset="0"/>
              <a:buNone/>
            </a:pPr>
            <a:r>
              <a:rPr lang="it-IT" sz="7000" b="1" smtClean="0">
                <a:latin typeface="Gill Sans MT"/>
              </a:rPr>
              <a:t>Environment</a:t>
            </a:r>
          </a:p>
        </p:txBody>
      </p:sp>
      <p:sp>
        <p:nvSpPr>
          <p:cNvPr id="32771" name="Titolo 1"/>
          <p:cNvSpPr>
            <a:spLocks noGrp="1"/>
          </p:cNvSpPr>
          <p:nvPr>
            <p:ph type="title"/>
          </p:nvPr>
        </p:nvSpPr>
        <p:spPr>
          <a:xfrm>
            <a:off x="5857875" y="-26988"/>
            <a:ext cx="3754438" cy="1143001"/>
          </a:xfrm>
        </p:spPr>
        <p:txBody>
          <a:bodyPr/>
          <a:lstStyle/>
          <a:p>
            <a:r>
              <a:rPr lang="it-IT" sz="5000" b="1" smtClean="0"/>
              <a:t>Misura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0" y="476250"/>
            <a:ext cx="572770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Segnaposto contenuto 2"/>
          <p:cNvSpPr>
            <a:spLocks noGrp="1"/>
          </p:cNvSpPr>
          <p:nvPr>
            <p:ph idx="1"/>
          </p:nvPr>
        </p:nvSpPr>
        <p:spPr>
          <a:xfrm>
            <a:off x="107950" y="-100013"/>
            <a:ext cx="8928100" cy="2478088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it-IT" sz="7000" b="1" smtClean="0">
                <a:latin typeface="Gill Sans MT"/>
              </a:rPr>
              <a:t>eInclusion,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it-IT" sz="7000" b="1" i="1" smtClean="0">
                <a:latin typeface="Gill Sans MT"/>
              </a:rPr>
              <a:t>eHealth</a:t>
            </a:r>
          </a:p>
        </p:txBody>
      </p:sp>
      <p:sp>
        <p:nvSpPr>
          <p:cNvPr id="33795" name="Titolo 1"/>
          <p:cNvSpPr>
            <a:spLocks noGrp="1"/>
          </p:cNvSpPr>
          <p:nvPr>
            <p:ph type="title"/>
          </p:nvPr>
        </p:nvSpPr>
        <p:spPr>
          <a:xfrm>
            <a:off x="-107950" y="5454650"/>
            <a:ext cx="3754438" cy="1143000"/>
          </a:xfrm>
        </p:spPr>
        <p:txBody>
          <a:bodyPr/>
          <a:lstStyle/>
          <a:p>
            <a:r>
              <a:rPr lang="it-IT" sz="5000" b="1" smtClean="0"/>
              <a:t>Misura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contenuto 2"/>
          <p:cNvSpPr>
            <a:spLocks noGrp="1"/>
          </p:cNvSpPr>
          <p:nvPr>
            <p:ph idx="1"/>
          </p:nvPr>
        </p:nvSpPr>
        <p:spPr>
          <a:xfrm>
            <a:off x="-107950" y="-242888"/>
            <a:ext cx="5832475" cy="2476501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it-IT" sz="7000" b="1" smtClean="0">
                <a:latin typeface="Gill Sans MT"/>
              </a:rPr>
              <a:t>Cultural Heritage</a:t>
            </a:r>
          </a:p>
        </p:txBody>
      </p:sp>
      <p:sp>
        <p:nvSpPr>
          <p:cNvPr id="34819" name="Titolo 1"/>
          <p:cNvSpPr>
            <a:spLocks noGrp="1"/>
          </p:cNvSpPr>
          <p:nvPr>
            <p:ph type="title"/>
          </p:nvPr>
        </p:nvSpPr>
        <p:spPr>
          <a:xfrm>
            <a:off x="6002338" y="-242888"/>
            <a:ext cx="3754437" cy="1143001"/>
          </a:xfrm>
        </p:spPr>
        <p:txBody>
          <a:bodyPr/>
          <a:lstStyle/>
          <a:p>
            <a:r>
              <a:rPr lang="it-IT" sz="5000" b="1" smtClean="0"/>
              <a:t>Misura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contenuto 2"/>
          <p:cNvSpPr>
            <a:spLocks noGrp="1"/>
          </p:cNvSpPr>
          <p:nvPr>
            <p:ph idx="1"/>
          </p:nvPr>
        </p:nvSpPr>
        <p:spPr>
          <a:xfrm>
            <a:off x="-2197100" y="231775"/>
            <a:ext cx="8929688" cy="24765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it-IT" sz="7000" b="1" i="1" smtClean="0">
                <a:solidFill>
                  <a:schemeClr val="bg1"/>
                </a:solidFill>
                <a:latin typeface="Gill Sans MT"/>
              </a:rPr>
              <a:t>e</a:t>
            </a:r>
            <a:r>
              <a:rPr lang="it-IT" sz="7000" b="1" smtClean="0">
                <a:solidFill>
                  <a:schemeClr val="bg1"/>
                </a:solidFill>
                <a:latin typeface="Gill Sans MT"/>
              </a:rPr>
              <a:t>Learning</a:t>
            </a:r>
          </a:p>
        </p:txBody>
      </p:sp>
      <p:sp>
        <p:nvSpPr>
          <p:cNvPr id="35843" name="Titolo 1"/>
          <p:cNvSpPr>
            <a:spLocks noGrp="1"/>
          </p:cNvSpPr>
          <p:nvPr>
            <p:ph type="title"/>
          </p:nvPr>
        </p:nvSpPr>
        <p:spPr>
          <a:xfrm>
            <a:off x="5795963" y="5229225"/>
            <a:ext cx="3754437" cy="1143000"/>
          </a:xfrm>
        </p:spPr>
        <p:txBody>
          <a:bodyPr/>
          <a:lstStyle/>
          <a:p>
            <a:r>
              <a:rPr lang="it-IT" sz="5000" b="1" smtClean="0">
                <a:solidFill>
                  <a:schemeClr val="bg1"/>
                </a:solidFill>
              </a:rPr>
              <a:t>Misura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6000" b="1" dirty="0" smtClean="0">
                <a:latin typeface="Gill Sans MT" pitchFamily="34" charset="0"/>
              </a:rPr>
              <a:t>Spese ammissibili</a:t>
            </a:r>
            <a:br>
              <a:rPr lang="it-IT" sz="6000" b="1" dirty="0" smtClean="0">
                <a:latin typeface="Gill Sans MT" pitchFamily="34" charset="0"/>
              </a:rPr>
            </a:br>
            <a:r>
              <a:rPr lang="it-IT" sz="6000" b="1" dirty="0" smtClean="0">
                <a:latin typeface="Gill Sans MT" pitchFamily="34" charset="0"/>
              </a:rPr>
              <a:t>Misura C</a:t>
            </a:r>
            <a:endParaRPr lang="it-IT" sz="6000" b="1" dirty="0">
              <a:latin typeface="Gill Sans MT" pitchFamily="34" charset="0"/>
            </a:endParaRPr>
          </a:p>
        </p:txBody>
      </p:sp>
      <p:sp>
        <p:nvSpPr>
          <p:cNvPr id="36866" name="Segnaposto contenuto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537075"/>
          </a:xfrm>
        </p:spPr>
        <p:txBody>
          <a:bodyPr/>
          <a:lstStyle/>
          <a:p>
            <a:r>
              <a:rPr lang="it-IT" sz="2800" smtClean="0">
                <a:latin typeface="Gill Sans MT"/>
              </a:rPr>
              <a:t>B.1 Contratti di collaborazione con enti di ricerca; </a:t>
            </a:r>
          </a:p>
          <a:p>
            <a:r>
              <a:rPr lang="it-IT" sz="2800" smtClean="0">
                <a:latin typeface="Gill Sans MT"/>
              </a:rPr>
              <a:t>B.2. Servizi e tecnologie per lo sviluppo di prototipi e/o campionari; </a:t>
            </a:r>
          </a:p>
          <a:p>
            <a:r>
              <a:rPr lang="it-IT" sz="2800" smtClean="0">
                <a:latin typeface="Gill Sans MT"/>
              </a:rPr>
              <a:t>B.3. Check-up tecnologici, sperimentazioni; </a:t>
            </a:r>
          </a:p>
          <a:p>
            <a:r>
              <a:rPr lang="it-IT" sz="2800" smtClean="0">
                <a:latin typeface="Gill Sans MT"/>
              </a:rPr>
              <a:t>B.4. Servizi e tecnologie per l’ingegnerizzazione di software/hardware e prodotti relativi al progetto di ricerca; </a:t>
            </a:r>
          </a:p>
          <a:p>
            <a:r>
              <a:rPr lang="it-IT" sz="2800" smtClean="0">
                <a:latin typeface="Gill Sans MT"/>
              </a:rPr>
              <a:t>B.5. Spese per la tutela della proprietà industriale; </a:t>
            </a:r>
          </a:p>
          <a:p>
            <a:r>
              <a:rPr lang="it-IT" sz="2800" smtClean="0">
                <a:latin typeface="Gill Sans MT"/>
              </a:rPr>
              <a:t>B.6. Investimenti in attrezzature tecnologiche e programmi informatici</a:t>
            </a:r>
          </a:p>
        </p:txBody>
      </p:sp>
      <p:pic>
        <p:nvPicPr>
          <p:cNvPr id="36867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12350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6362700"/>
            <a:ext cx="15113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6000" b="1" dirty="0" smtClean="0">
                <a:latin typeface="Gill Sans MT" pitchFamily="34" charset="0"/>
              </a:rPr>
              <a:t>Spese ammissibili</a:t>
            </a:r>
            <a:br>
              <a:rPr lang="it-IT" sz="6000" b="1" dirty="0" smtClean="0">
                <a:latin typeface="Gill Sans MT" pitchFamily="34" charset="0"/>
              </a:rPr>
            </a:br>
            <a:r>
              <a:rPr lang="it-IT" sz="6000" b="1" dirty="0" smtClean="0">
                <a:latin typeface="Gill Sans MT" pitchFamily="34" charset="0"/>
              </a:rPr>
              <a:t>Misura C</a:t>
            </a:r>
            <a:endParaRPr lang="it-IT" sz="6000" b="1" dirty="0">
              <a:latin typeface="Gill Sans M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5370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4800" dirty="0" smtClean="0">
                <a:latin typeface="Gill Sans MT" pitchFamily="34" charset="0"/>
              </a:rPr>
              <a:t>B.7</a:t>
            </a:r>
            <a:r>
              <a:rPr lang="it-IT" sz="4800" dirty="0">
                <a:latin typeface="Gill Sans MT" pitchFamily="34" charset="0"/>
              </a:rPr>
              <a:t>. Spese del personale impiegato nel progetto di ricerca e innovazione (nel limite del 50</a:t>
            </a:r>
            <a:r>
              <a:rPr lang="it-IT" sz="4800" dirty="0" smtClean="0">
                <a:latin typeface="Gill Sans MT" pitchFamily="34" charset="0"/>
              </a:rPr>
              <a:t>%)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4800" dirty="0" smtClean="0">
                <a:latin typeface="Gill Sans MT" pitchFamily="34" charset="0"/>
              </a:rPr>
              <a:t>B.8. Sono </a:t>
            </a:r>
            <a:r>
              <a:rPr lang="it-IT" sz="4800" dirty="0">
                <a:latin typeface="Gill Sans MT" pitchFamily="34" charset="0"/>
              </a:rPr>
              <a:t>ammesse anche le consulenze specialistiche legate allo sviluppo delle tecnologie inserite nella voce di spesa </a:t>
            </a:r>
            <a:r>
              <a:rPr lang="it-IT" sz="4800" dirty="0" smtClean="0">
                <a:latin typeface="Gill Sans MT" pitchFamily="34" charset="0"/>
              </a:rPr>
              <a:t>B.6</a:t>
            </a:r>
            <a:endParaRPr lang="it-IT" sz="8800" dirty="0">
              <a:latin typeface="Gill Sans MT" pitchFamily="34" charset="0"/>
            </a:endParaRPr>
          </a:p>
        </p:txBody>
      </p:sp>
      <p:pic>
        <p:nvPicPr>
          <p:cNvPr id="37891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12350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6362700"/>
            <a:ext cx="15113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it-IT" sz="8000" b="1" smtClean="0">
                <a:latin typeface="Gill Sans MT"/>
              </a:rPr>
              <a:t>Start UP</a:t>
            </a:r>
            <a:br>
              <a:rPr lang="it-IT" sz="8000" b="1" smtClean="0">
                <a:latin typeface="Gill Sans MT"/>
              </a:rPr>
            </a:br>
            <a:r>
              <a:rPr lang="it-IT" sz="8000" b="1" smtClean="0">
                <a:latin typeface="Gill Sans MT"/>
              </a:rPr>
              <a:t>(18 mesi)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5370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4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6000" dirty="0" smtClean="0">
                <a:latin typeface="Gill Sans MT" pitchFamily="34" charset="0"/>
              </a:rPr>
              <a:t>Oneri </a:t>
            </a:r>
            <a:r>
              <a:rPr lang="it-IT" sz="6000" dirty="0">
                <a:latin typeface="Gill Sans MT" pitchFamily="34" charset="0"/>
              </a:rPr>
              <a:t>di costituzione, incluse le spese </a:t>
            </a:r>
            <a:r>
              <a:rPr lang="it-IT" sz="6000" dirty="0" smtClean="0">
                <a:latin typeface="Gill Sans MT" pitchFamily="34" charset="0"/>
              </a:rPr>
              <a:t>notarili</a:t>
            </a:r>
            <a:endParaRPr lang="it-IT" sz="6000" dirty="0">
              <a:latin typeface="Gill Sans MT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6000" dirty="0" smtClean="0">
                <a:latin typeface="Gill Sans MT" pitchFamily="34" charset="0"/>
              </a:rPr>
              <a:t>Servizi </a:t>
            </a:r>
            <a:r>
              <a:rPr lang="it-IT" sz="6000" dirty="0">
                <a:latin typeface="Gill Sans MT" pitchFamily="34" charset="0"/>
              </a:rPr>
              <a:t>di incubazione e/o </a:t>
            </a:r>
            <a:r>
              <a:rPr lang="it-IT" sz="6000" dirty="0" smtClean="0">
                <a:latin typeface="Gill Sans MT" pitchFamily="34" charset="0"/>
              </a:rPr>
              <a:t>accelerazione</a:t>
            </a:r>
            <a:endParaRPr lang="it-IT" sz="6000" dirty="0">
              <a:latin typeface="Gill Sans MT" pitchFamily="34" charset="0"/>
            </a:endParaRPr>
          </a:p>
        </p:txBody>
      </p:sp>
      <p:pic>
        <p:nvPicPr>
          <p:cNvPr id="38915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12350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6362700"/>
            <a:ext cx="15113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contenuto 2"/>
          <p:cNvSpPr>
            <a:spLocks noGrp="1"/>
          </p:cNvSpPr>
          <p:nvPr>
            <p:ph idx="1"/>
          </p:nvPr>
        </p:nvSpPr>
        <p:spPr>
          <a:xfrm>
            <a:off x="3409950" y="3760788"/>
            <a:ext cx="5842000" cy="16129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it-IT" sz="7600" b="1" i="1" smtClean="0">
                <a:latin typeface="Gill Sans MT"/>
              </a:rPr>
              <a:t>e</a:t>
            </a:r>
            <a:r>
              <a:rPr lang="it-IT" sz="7600" b="1" smtClean="0">
                <a:latin typeface="Gill Sans MT"/>
              </a:rPr>
              <a:t>Commerce</a:t>
            </a:r>
          </a:p>
        </p:txBody>
      </p:sp>
      <p:sp>
        <p:nvSpPr>
          <p:cNvPr id="15363" name="Titolo 1"/>
          <p:cNvSpPr>
            <a:spLocks noGrp="1"/>
          </p:cNvSpPr>
          <p:nvPr>
            <p:ph type="title"/>
          </p:nvPr>
        </p:nvSpPr>
        <p:spPr>
          <a:xfrm>
            <a:off x="5724525" y="44450"/>
            <a:ext cx="3754438" cy="1143000"/>
          </a:xfrm>
        </p:spPr>
        <p:txBody>
          <a:bodyPr/>
          <a:lstStyle/>
          <a:p>
            <a:r>
              <a:rPr lang="it-IT" sz="5000" b="1" smtClean="0">
                <a:latin typeface="Gill Sans MT"/>
              </a:rPr>
              <a:t>Misura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/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contenuto 2"/>
          <p:cNvSpPr>
            <a:spLocks noGrp="1"/>
          </p:cNvSpPr>
          <p:nvPr>
            <p:ph idx="1"/>
          </p:nvPr>
        </p:nvSpPr>
        <p:spPr>
          <a:xfrm>
            <a:off x="-107950" y="-242888"/>
            <a:ext cx="8229600" cy="2476501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it-IT" sz="8000" b="1" smtClean="0">
                <a:solidFill>
                  <a:schemeClr val="bg1"/>
                </a:solidFill>
                <a:latin typeface="Gill Sans MT"/>
              </a:rPr>
              <a:t>Extended Enterprise</a:t>
            </a:r>
          </a:p>
        </p:txBody>
      </p:sp>
      <p:sp>
        <p:nvSpPr>
          <p:cNvPr id="16387" name="Titolo 1"/>
          <p:cNvSpPr>
            <a:spLocks noGrp="1"/>
          </p:cNvSpPr>
          <p:nvPr>
            <p:ph type="title"/>
          </p:nvPr>
        </p:nvSpPr>
        <p:spPr>
          <a:xfrm>
            <a:off x="3276600" y="5526088"/>
            <a:ext cx="3754438" cy="1143000"/>
          </a:xfrm>
        </p:spPr>
        <p:txBody>
          <a:bodyPr/>
          <a:lstStyle/>
          <a:p>
            <a:r>
              <a:rPr lang="it-IT" sz="5000" b="1" smtClean="0">
                <a:solidFill>
                  <a:schemeClr val="bg1"/>
                </a:solidFill>
              </a:rPr>
              <a:t>Misura A -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contenuto 2"/>
          <p:cNvSpPr>
            <a:spLocks noGrp="1"/>
          </p:cNvSpPr>
          <p:nvPr>
            <p:ph idx="1"/>
          </p:nvPr>
        </p:nvSpPr>
        <p:spPr>
          <a:xfrm>
            <a:off x="4859338" y="198438"/>
            <a:ext cx="4270375" cy="20066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it-IT" sz="10000" b="1" smtClean="0">
                <a:solidFill>
                  <a:schemeClr val="bg1"/>
                </a:solidFill>
                <a:latin typeface="Gill Sans MT"/>
              </a:rPr>
              <a:t>NFC</a:t>
            </a:r>
          </a:p>
        </p:txBody>
      </p:sp>
      <p:sp>
        <p:nvSpPr>
          <p:cNvPr id="17411" name="Titolo 1"/>
          <p:cNvSpPr>
            <a:spLocks noGrp="1"/>
          </p:cNvSpPr>
          <p:nvPr>
            <p:ph type="title"/>
          </p:nvPr>
        </p:nvSpPr>
        <p:spPr>
          <a:xfrm>
            <a:off x="5497513" y="5741988"/>
            <a:ext cx="3754437" cy="1143000"/>
          </a:xfrm>
        </p:spPr>
        <p:txBody>
          <a:bodyPr/>
          <a:lstStyle/>
          <a:p>
            <a:r>
              <a:rPr lang="it-IT" sz="5000" b="1" smtClean="0">
                <a:solidFill>
                  <a:schemeClr val="bg1"/>
                </a:solidFill>
              </a:rPr>
              <a:t>Misura A -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44450"/>
            <a:ext cx="5972175" cy="6115050"/>
          </a:xfrm>
        </p:spPr>
      </p:pic>
      <p:sp>
        <p:nvSpPr>
          <p:cNvPr id="18434" name="Titolo 3"/>
          <p:cNvSpPr>
            <a:spLocks noGrp="1"/>
          </p:cNvSpPr>
          <p:nvPr>
            <p:ph type="title"/>
          </p:nvPr>
        </p:nvSpPr>
        <p:spPr>
          <a:xfrm>
            <a:off x="395288" y="5165725"/>
            <a:ext cx="8229600" cy="1143000"/>
          </a:xfrm>
        </p:spPr>
        <p:txBody>
          <a:bodyPr/>
          <a:lstStyle/>
          <a:p>
            <a:pPr algn="r"/>
            <a:r>
              <a:rPr lang="it-IT" sz="8000" b="1" smtClean="0">
                <a:latin typeface="Gill Sans MT"/>
              </a:rPr>
              <a:t>Social eCommerce</a:t>
            </a:r>
          </a:p>
        </p:txBody>
      </p:sp>
      <p:sp>
        <p:nvSpPr>
          <p:cNvPr id="18435" name="Titolo 1"/>
          <p:cNvSpPr txBox="1">
            <a:spLocks/>
          </p:cNvSpPr>
          <p:nvPr/>
        </p:nvSpPr>
        <p:spPr bwMode="auto">
          <a:xfrm>
            <a:off x="5713413" y="115888"/>
            <a:ext cx="37544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5000" b="1">
                <a:latin typeface="Calibri" pitchFamily="34" charset="0"/>
              </a:rPr>
              <a:t>Misura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4"/>
          <p:cNvSpPr>
            <a:spLocks noGrp="1"/>
          </p:cNvSpPr>
          <p:nvPr>
            <p:ph idx="1"/>
          </p:nvPr>
        </p:nvSpPr>
        <p:spPr>
          <a:xfrm>
            <a:off x="-107950" y="4437063"/>
            <a:ext cx="8229600" cy="244792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it-IT" sz="8000" b="1" smtClean="0">
                <a:latin typeface="Gill Sans MT"/>
              </a:rPr>
              <a:t>Social Communication</a:t>
            </a:r>
          </a:p>
        </p:txBody>
      </p:sp>
      <p:sp>
        <p:nvSpPr>
          <p:cNvPr id="19459" name="Titolo 1"/>
          <p:cNvSpPr txBox="1">
            <a:spLocks/>
          </p:cNvSpPr>
          <p:nvPr/>
        </p:nvSpPr>
        <p:spPr bwMode="auto">
          <a:xfrm>
            <a:off x="4211638" y="4068763"/>
            <a:ext cx="375443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5000" b="1">
                <a:latin typeface="Calibri" pitchFamily="34" charset="0"/>
              </a:rPr>
              <a:t>Misura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/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contenuto 4"/>
          <p:cNvSpPr>
            <a:spLocks noGrp="1"/>
          </p:cNvSpPr>
          <p:nvPr>
            <p:ph idx="1"/>
          </p:nvPr>
        </p:nvSpPr>
        <p:spPr>
          <a:xfrm>
            <a:off x="-107950" y="5445125"/>
            <a:ext cx="9251950" cy="24479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it-IT" sz="8000" b="1" smtClean="0">
                <a:latin typeface="Gill Sans MT"/>
              </a:rPr>
              <a:t>Digital Marketing</a:t>
            </a:r>
          </a:p>
        </p:txBody>
      </p:sp>
      <p:sp>
        <p:nvSpPr>
          <p:cNvPr id="20483" name="Titolo 1"/>
          <p:cNvSpPr txBox="1">
            <a:spLocks/>
          </p:cNvSpPr>
          <p:nvPr/>
        </p:nvSpPr>
        <p:spPr bwMode="auto">
          <a:xfrm>
            <a:off x="5651500" y="44450"/>
            <a:ext cx="37560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6000" b="1">
                <a:latin typeface="Calibri" pitchFamily="34" charset="0"/>
              </a:rPr>
              <a:t>Misura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contenuto 2"/>
          <p:cNvSpPr>
            <a:spLocks noGrp="1"/>
          </p:cNvSpPr>
          <p:nvPr>
            <p:ph idx="1"/>
          </p:nvPr>
        </p:nvSpPr>
        <p:spPr>
          <a:xfrm>
            <a:off x="107950" y="4292600"/>
            <a:ext cx="5040313" cy="2478088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it-IT" sz="8000" b="1" smtClean="0">
                <a:solidFill>
                  <a:schemeClr val="bg1"/>
                </a:solidFill>
                <a:latin typeface="Gill Sans MT"/>
              </a:rPr>
              <a:t>Smart Logistics</a:t>
            </a:r>
          </a:p>
        </p:txBody>
      </p:sp>
      <p:sp>
        <p:nvSpPr>
          <p:cNvPr id="21507" name="Titolo 1"/>
          <p:cNvSpPr>
            <a:spLocks noGrp="1"/>
          </p:cNvSpPr>
          <p:nvPr>
            <p:ph type="title"/>
          </p:nvPr>
        </p:nvSpPr>
        <p:spPr>
          <a:xfrm>
            <a:off x="5497513" y="-26988"/>
            <a:ext cx="3754437" cy="1143001"/>
          </a:xfrm>
        </p:spPr>
        <p:txBody>
          <a:bodyPr/>
          <a:lstStyle/>
          <a:p>
            <a:r>
              <a:rPr lang="it-IT" sz="5000" b="1" smtClean="0">
                <a:solidFill>
                  <a:schemeClr val="bg1"/>
                </a:solidFill>
              </a:rPr>
              <a:t>Misura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308</Words>
  <Application>Microsoft Office PowerPoint</Application>
  <PresentationFormat>Presentazione su schermo (4:3)</PresentationFormat>
  <Paragraphs>66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Calibri</vt:lpstr>
      <vt:lpstr>Arial</vt:lpstr>
      <vt:lpstr>Gill Sans MT</vt:lpstr>
      <vt:lpstr>Tema di Office</vt:lpstr>
      <vt:lpstr>IMPRESA DIGITALE</vt:lpstr>
      <vt:lpstr>Misura A</vt:lpstr>
      <vt:lpstr>Misura A</vt:lpstr>
      <vt:lpstr>Misura A - B</vt:lpstr>
      <vt:lpstr>Misura A - B</vt:lpstr>
      <vt:lpstr>Social eCommerce</vt:lpstr>
      <vt:lpstr>Diapositiva 7</vt:lpstr>
      <vt:lpstr>Diapositiva 8</vt:lpstr>
      <vt:lpstr>Misura B</vt:lpstr>
      <vt:lpstr>Misura B</vt:lpstr>
      <vt:lpstr>Misura B</vt:lpstr>
      <vt:lpstr>Spese ammissibili Misure A e B</vt:lpstr>
      <vt:lpstr>Spese ammissibili Misure A e B</vt:lpstr>
      <vt:lpstr>Misura C</vt:lpstr>
      <vt:lpstr>Misura C</vt:lpstr>
      <vt:lpstr>Misura C</vt:lpstr>
      <vt:lpstr>Misura C</vt:lpstr>
      <vt:lpstr>Misura C</vt:lpstr>
      <vt:lpstr>Misura C</vt:lpstr>
      <vt:lpstr>Misura C</vt:lpstr>
      <vt:lpstr>Misura C</vt:lpstr>
      <vt:lpstr>Misura C</vt:lpstr>
      <vt:lpstr>Misura C</vt:lpstr>
      <vt:lpstr>Spese ammissibili Misura C</vt:lpstr>
      <vt:lpstr>Spese ammissibili Misura C</vt:lpstr>
      <vt:lpstr>Start UP (18 mesi)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IMPRESA DIGITALE</dc:title>
  <dc:creator>Simone Veronelli</dc:creator>
  <cp:lastModifiedBy>P_Bertolini</cp:lastModifiedBy>
  <cp:revision>34</cp:revision>
  <dcterms:created xsi:type="dcterms:W3CDTF">2012-09-11T12:02:08Z</dcterms:created>
  <dcterms:modified xsi:type="dcterms:W3CDTF">2012-10-03T09:40:24Z</dcterms:modified>
</cp:coreProperties>
</file>